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329" r:id="rId4"/>
    <p:sldId id="273" r:id="rId5"/>
    <p:sldId id="296" r:id="rId6"/>
    <p:sldId id="297" r:id="rId7"/>
    <p:sldId id="330" r:id="rId8"/>
    <p:sldId id="335" r:id="rId9"/>
    <p:sldId id="287" r:id="rId10"/>
    <p:sldId id="317" r:id="rId11"/>
    <p:sldId id="318" r:id="rId12"/>
    <p:sldId id="304" r:id="rId13"/>
    <p:sldId id="305" r:id="rId14"/>
    <p:sldId id="307" r:id="rId15"/>
    <p:sldId id="306" r:id="rId16"/>
    <p:sldId id="310" r:id="rId17"/>
    <p:sldId id="308" r:id="rId18"/>
    <p:sldId id="309" r:id="rId19"/>
    <p:sldId id="311" r:id="rId20"/>
    <p:sldId id="312" r:id="rId21"/>
    <p:sldId id="313" r:id="rId22"/>
    <p:sldId id="314" r:id="rId23"/>
    <p:sldId id="315" r:id="rId24"/>
    <p:sldId id="332" r:id="rId25"/>
    <p:sldId id="316" r:id="rId26"/>
    <p:sldId id="320" r:id="rId27"/>
    <p:sldId id="336" r:id="rId28"/>
    <p:sldId id="321" r:id="rId29"/>
    <p:sldId id="322" r:id="rId30"/>
    <p:sldId id="323" r:id="rId31"/>
    <p:sldId id="324" r:id="rId32"/>
    <p:sldId id="325" r:id="rId33"/>
    <p:sldId id="326" r:id="rId34"/>
    <p:sldId id="333" r:id="rId35"/>
    <p:sldId id="334" r:id="rId36"/>
    <p:sldId id="281" r:id="rId37"/>
    <p:sldId id="331" r:id="rId38"/>
    <p:sldId id="25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7BFEF-A4A0-40E0-566D-D53B9CD4454A}" v="1153" dt="2022-02-18T07:44:48.245"/>
    <p1510:client id="{A71A1663-195D-0D03-6174-81F2D2C30C3C}" v="4846" dt="2022-02-18T06:47:24.786"/>
    <p1510:client id="{C0BCCA08-0A83-29AA-7B7A-E25FA2251DA2}" v="877" dt="2022-02-18T07:07:40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83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90508" y="2859184"/>
            <a:ext cx="12189555" cy="2123658"/>
            <a:chOff x="222123" y="2136741"/>
            <a:chExt cx="12189555" cy="212365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7088927" y="3311376"/>
              <a:ext cx="4852610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600" err="1">
                  <a:solidFill>
                    <a:schemeClr val="bg1"/>
                  </a:solidFill>
                </a:rPr>
                <a:t>반치영</a:t>
              </a:r>
              <a:r>
                <a:rPr lang="en-US" altLang="ko-KR" sz="3600">
                  <a:solidFill>
                    <a:schemeClr val="bg1"/>
                  </a:solidFill>
                </a:rPr>
                <a:t>, </a:t>
              </a:r>
              <a:r>
                <a:rPr lang="en-US" altLang="ko-KR" sz="3600" err="1">
                  <a:solidFill>
                    <a:schemeClr val="bg1"/>
                  </a:solidFill>
                </a:rPr>
                <a:t>박정연</a:t>
              </a:r>
              <a:r>
                <a:rPr lang="en-US" altLang="ko-KR" sz="3600">
                  <a:solidFill>
                    <a:schemeClr val="bg1"/>
                  </a:solidFill>
                </a:rPr>
                <a:t>, </a:t>
              </a:r>
              <a:r>
                <a:rPr lang="en-US" altLang="ko-KR" sz="3600" err="1">
                  <a:solidFill>
                    <a:schemeClr val="bg1"/>
                  </a:solidFill>
                </a:rPr>
                <a:t>이채림</a:t>
              </a:r>
              <a:endParaRPr lang="ko-KR" altLang="en-US" sz="3600" err="1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22123" y="2136741"/>
              <a:ext cx="12189555" cy="21236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6600">
                  <a:solidFill>
                    <a:schemeClr val="bg1"/>
                  </a:solidFill>
                  <a:ea typeface="+mn-lt"/>
                  <a:cs typeface="+mn-lt"/>
                </a:rPr>
                <a:t>Shopping Data analysis Project</a:t>
              </a:r>
              <a:r>
                <a:rPr lang="en-US" altLang="ko-KR" sz="6600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 </a:t>
              </a:r>
              <a:endParaRPr lang="ko-KR" sz="66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endParaRPr>
            </a:p>
            <a:p>
              <a:pPr algn="ctr"/>
              <a:endParaRPr lang="ko-KR" altLang="en-US" sz="6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92314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latin typeface="Arial"/>
                <a:ea typeface="+mn-lt"/>
                <a:cs typeface="Arial"/>
              </a:rPr>
              <a:t>온</a:t>
            </a:r>
            <a:r>
              <a:rPr lang="en-US" sz="3600" b="1" dirty="0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현재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가격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비교 : 오프라인</a:t>
            </a:r>
            <a:endParaRPr lang="en-US" sz="3600" dirty="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7699327" y="2549601"/>
            <a:ext cx="355658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상품별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최저가인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상품의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가격이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아닌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데이터는</a:t>
            </a:r>
            <a:r>
              <a:rPr lang="en-US" altLang="ko-KR" sz="1600" dirty="0">
                <a:cs typeface="Arial"/>
              </a:rPr>
              <a:t> </a:t>
            </a:r>
            <a:r>
              <a:rPr lang="en-US" altLang="ko-KR" sz="1600" dirty="0" err="1">
                <a:cs typeface="Arial"/>
              </a:rPr>
              <a:t>nan값으로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처리해서</a:t>
            </a:r>
            <a:r>
              <a:rPr lang="en-US" altLang="ko-KR" sz="1600" dirty="0">
                <a:cs typeface="Arial"/>
              </a:rPr>
              <a:t> </a:t>
            </a:r>
            <a:endParaRPr lang="ko-KR" altLang="en-US"/>
          </a:p>
          <a:p>
            <a:pPr algn="just"/>
            <a:r>
              <a:rPr lang="en-US" altLang="ko-KR" sz="1600" dirty="0">
                <a:cs typeface="Arial"/>
              </a:rPr>
              <a:t>drop </a:t>
            </a:r>
            <a:r>
              <a:rPr lang="en-US" altLang="ko-KR" sz="1600" dirty="0" err="1">
                <a:cs typeface="Arial"/>
              </a:rPr>
              <a:t>하고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모든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상품을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merge했다</a:t>
            </a:r>
            <a:r>
              <a:rPr lang="en-US" altLang="ko-KR" sz="1600" dirty="0">
                <a:cs typeface="Arial"/>
              </a:rPr>
              <a:t>. </a:t>
            </a:r>
            <a:endParaRPr lang="en-US"/>
          </a:p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A2E9CB-050C-4108-9F3F-749FDB8A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0" y="1032690"/>
            <a:ext cx="6797430" cy="525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1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3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88022DD-151F-495B-9FEC-55416980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6" y="1002910"/>
            <a:ext cx="5244119" cy="5272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50957-41BE-4208-83CC-56D846C22E95}"/>
              </a:ext>
            </a:extLst>
          </p:cNvPr>
          <p:cNvSpPr txBox="1"/>
          <p:nvPr/>
        </p:nvSpPr>
        <p:spPr>
          <a:xfrm>
            <a:off x="8565581" y="4842162"/>
            <a:ext cx="35565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b="1" dirty="0" err="1">
                <a:cs typeface="Arial"/>
              </a:rPr>
              <a:t>예시</a:t>
            </a:r>
            <a:endParaRPr lang="en-US" altLang="ko-KR" sz="1600" b="1">
              <a:cs typeface="Arial"/>
            </a:endParaRPr>
          </a:p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98F4695-9C53-403B-A96C-B8E3BFEFB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8" r="1408" b="44655"/>
          <a:stretch/>
        </p:blipFill>
        <p:spPr>
          <a:xfrm>
            <a:off x="7393884" y="1283677"/>
            <a:ext cx="3138870" cy="34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03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538480" y="1116267"/>
            <a:ext cx="946286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cs typeface="Arial"/>
              </a:rPr>
              <a:t>쿠팡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 현재 낮은 가격 데이터 </a:t>
            </a:r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cs typeface="Arial"/>
              </a:rPr>
              <a:t>크롤링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55E217B-7757-4F43-A1F2-6D866F71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9" y="1712227"/>
            <a:ext cx="10060352" cy="46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1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538480" y="1116267"/>
            <a:ext cx="946286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cs typeface="Arial"/>
              </a:rPr>
              <a:t>쿠팡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 현재 가격 데이터 </a:t>
            </a:r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cs typeface="Arial"/>
              </a:rPr>
              <a:t>크롤링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4A5442D-9807-4AC5-8273-308F64D4E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5" y="1641760"/>
            <a:ext cx="7754815" cy="46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6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7768246" y="5390039"/>
            <a:ext cx="361921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>
                <a:cs typeface="Arial"/>
              </a:rPr>
              <a:t> </a:t>
            </a:r>
            <a:r>
              <a:rPr lang="en-US" altLang="ko-KR" sz="1600" dirty="0" err="1">
                <a:cs typeface="Arial"/>
              </a:rPr>
              <a:t>쿠팡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크롤링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결과의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전처리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모습</a:t>
            </a:r>
          </a:p>
        </p:txBody>
      </p:sp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688CC1-ECAF-458A-8CE2-D3EB2059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30" y="966140"/>
            <a:ext cx="4990122" cy="4153951"/>
          </a:xfrm>
          <a:prstGeom prst="rect">
            <a:avLst/>
          </a:prstGeom>
        </p:spPr>
      </p:pic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E09393B-6575-4142-8434-88B00936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4" y="965336"/>
            <a:ext cx="6162429" cy="54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6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위로 굽음 13">
            <a:extLst>
              <a:ext uri="{FF2B5EF4-FFF2-40B4-BE49-F238E27FC236}">
                <a16:creationId xmlns:a16="http://schemas.microsoft.com/office/drawing/2014/main" id="{90466BD8-E1CB-457B-B14F-05BD5754770E}"/>
              </a:ext>
            </a:extLst>
          </p:cNvPr>
          <p:cNvSpPr/>
          <p:nvPr/>
        </p:nvSpPr>
        <p:spPr>
          <a:xfrm>
            <a:off x="9727476" y="4706913"/>
            <a:ext cx="1377930" cy="848751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위로 굽음 12">
            <a:extLst>
              <a:ext uri="{FF2B5EF4-FFF2-40B4-BE49-F238E27FC236}">
                <a16:creationId xmlns:a16="http://schemas.microsoft.com/office/drawing/2014/main" id="{E462BD80-C241-41CE-AD25-213E6AB86DD3}"/>
              </a:ext>
            </a:extLst>
          </p:cNvPr>
          <p:cNvSpPr/>
          <p:nvPr/>
        </p:nvSpPr>
        <p:spPr>
          <a:xfrm rot="5400000">
            <a:off x="1985059" y="4501369"/>
            <a:ext cx="850392" cy="133721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839BB8D-A5B1-4F73-8739-3CEEA943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9" y="995447"/>
            <a:ext cx="4863122" cy="3548260"/>
          </a:xfrm>
          <a:prstGeom prst="rect">
            <a:avLst/>
          </a:prstGeom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46786A4-F7F7-40CA-98D9-7AD6C49CF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47" y="1037526"/>
            <a:ext cx="4257429" cy="3542257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3362B7A-0388-4178-AB97-7A9BC81DA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169" y="4615070"/>
            <a:ext cx="6084275" cy="1682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150F2A-613E-4BBD-B30D-4B17170D8DAA}"/>
              </a:ext>
            </a:extLst>
          </p:cNvPr>
          <p:cNvSpPr txBox="1"/>
          <p:nvPr/>
        </p:nvSpPr>
        <p:spPr>
          <a:xfrm>
            <a:off x="9477326" y="5587956"/>
            <a:ext cx="215414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동일한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품목들은</a:t>
            </a:r>
            <a:r>
              <a:rPr lang="en-US" altLang="ko-KR" sz="1600" dirty="0">
                <a:cs typeface="Arial"/>
              </a:rPr>
              <a:t> </a:t>
            </a:r>
          </a:p>
          <a:p>
            <a:pPr algn="just"/>
            <a:r>
              <a:rPr lang="en-US" altLang="ko-KR" sz="1600" dirty="0" err="1">
                <a:cs typeface="Arial"/>
              </a:rPr>
              <a:t>같은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이름으로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전처리</a:t>
            </a:r>
            <a:endParaRPr lang="en-US" altLang="ko-KR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39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9272172" y="2373755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품목</a:t>
            </a:r>
            <a:r>
              <a:rPr lang="en-US" altLang="ko-KR" sz="1600" dirty="0">
                <a:cs typeface="Arial"/>
              </a:rPr>
              <a:t> 당 </a:t>
            </a:r>
            <a:r>
              <a:rPr lang="en-US" altLang="ko-KR" sz="1600" dirty="0" err="1">
                <a:cs typeface="Arial"/>
              </a:rPr>
              <a:t>최저가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추출한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모습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500B4B4-0637-401A-B669-5F8F08F8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92" y="1103248"/>
            <a:ext cx="4755661" cy="1017352"/>
          </a:xfrm>
          <a:prstGeom prst="rect">
            <a:avLst/>
          </a:prstGeom>
        </p:spPr>
      </p:pic>
      <p:pic>
        <p:nvPicPr>
          <p:cNvPr id="3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1CDCF62-4685-40F6-A293-51236BF2B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2" y="2044276"/>
            <a:ext cx="8282353" cy="43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7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8197557" y="5675755"/>
            <a:ext cx="35565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dirty="0" err="1">
                <a:cs typeface="Arial"/>
              </a:rPr>
              <a:t>정규표현식을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통해</a:t>
            </a:r>
            <a:r>
              <a:rPr lang="en-US" altLang="ko-KR" sz="1600" dirty="0">
                <a:cs typeface="Arial"/>
              </a:rPr>
              <a:t> </a:t>
            </a:r>
            <a:r>
              <a:rPr lang="en-US" altLang="ko-KR" sz="1600" dirty="0" err="1">
                <a:cs typeface="Arial"/>
              </a:rPr>
              <a:t>쿠팡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최저가</a:t>
            </a:r>
            <a:r>
              <a:rPr lang="en-US" altLang="ko-KR" sz="1600" dirty="0">
                <a:cs typeface="Arial"/>
              </a:rPr>
              <a:t> </a:t>
            </a:r>
            <a:endParaRPr lang="ko-KR" altLang="en-US" dirty="0">
              <a:cs typeface="Arial"/>
            </a:endParaRPr>
          </a:p>
          <a:p>
            <a:pPr algn="ctr"/>
            <a:r>
              <a:rPr lang="en-US" altLang="ko-KR" sz="1600" dirty="0" err="1">
                <a:cs typeface="Arial"/>
              </a:rPr>
              <a:t>데이터프레임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완성</a:t>
            </a:r>
            <a:endParaRPr lang="ko-KR" altLang="en-US">
              <a:cs typeface="Arial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5C0A34F-938A-4AD7-979C-CAA8CCBB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40" y="1045135"/>
            <a:ext cx="6797429" cy="5217114"/>
          </a:xfrm>
          <a:prstGeom prst="rect">
            <a:avLst/>
          </a:prstGeom>
        </p:spPr>
      </p:pic>
      <p:pic>
        <p:nvPicPr>
          <p:cNvPr id="3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80736DD-DC04-40C5-B41E-2B8BD94E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47" y="966726"/>
            <a:ext cx="4716583" cy="45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46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898722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latin typeface="Arial"/>
                <a:ea typeface="+mn-lt"/>
                <a:cs typeface="Arial"/>
              </a:rPr>
              <a:t>온</a:t>
            </a:r>
            <a:r>
              <a:rPr lang="en-US" sz="3600" b="1" dirty="0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현재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가격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비교 : 홈플러스</a:t>
            </a:r>
            <a:endParaRPr lang="en-US" sz="3600" dirty="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362634" y="4933294"/>
            <a:ext cx="355658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600" dirty="0">
                <a:ea typeface="+mn-lt"/>
                <a:cs typeface="+mn-lt"/>
              </a:rPr>
              <a:t>2022년 1월 </a:t>
            </a:r>
            <a:r>
              <a:rPr lang="ko-KR" altLang="en-US" sz="1600" dirty="0">
                <a:ea typeface="+mn-lt"/>
                <a:cs typeface="+mn-lt"/>
              </a:rPr>
              <a:t>가격데이터의 상품명을 홈플러스 검색창에 입력한 후 </a:t>
            </a:r>
          </a:p>
          <a:p>
            <a:pPr algn="just"/>
            <a:r>
              <a:rPr lang="ko-KR" altLang="en-US" sz="1600" dirty="0" err="1">
                <a:ea typeface="+mn-lt"/>
                <a:cs typeface="+mn-lt"/>
              </a:rPr>
              <a:t>크롤링을</a:t>
            </a:r>
            <a:r>
              <a:rPr lang="ko-KR" altLang="en-US" sz="1600" dirty="0">
                <a:ea typeface="+mn-lt"/>
                <a:cs typeface="+mn-lt"/>
              </a:rPr>
              <a:t> 시작</a:t>
            </a:r>
            <a:endParaRPr lang="ko-KR" altLang="en-US" sz="1600">
              <a:cs typeface="Arial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D3BDDEC-7CC4-40B1-BFEE-56CADFED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6" y="1135496"/>
            <a:ext cx="5146430" cy="2213087"/>
          </a:xfrm>
          <a:prstGeom prst="rect">
            <a:avLst/>
          </a:prstGeom>
        </p:spPr>
      </p:pic>
      <p:pic>
        <p:nvPicPr>
          <p:cNvPr id="3" name="그림 7">
            <a:extLst>
              <a:ext uri="{FF2B5EF4-FFF2-40B4-BE49-F238E27FC236}">
                <a16:creationId xmlns:a16="http://schemas.microsoft.com/office/drawing/2014/main" id="{CCEA1054-0A9C-47A0-B333-46805BD4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554" y="1009893"/>
            <a:ext cx="6875583" cy="5268060"/>
          </a:xfrm>
          <a:prstGeom prst="rect">
            <a:avLst/>
          </a:prstGeom>
        </p:spPr>
      </p:pic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DC6EC1B5-017D-4049-AAD2-A0A6467D0CEA}"/>
              </a:ext>
            </a:extLst>
          </p:cNvPr>
          <p:cNvSpPr/>
          <p:nvPr/>
        </p:nvSpPr>
        <p:spPr>
          <a:xfrm rot="5400000">
            <a:off x="3892804" y="3854548"/>
            <a:ext cx="850392" cy="73152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05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9545710" y="5402217"/>
            <a:ext cx="35565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600" dirty="0">
                <a:ea typeface="+mn-lt"/>
                <a:cs typeface="+mn-lt"/>
              </a:rPr>
              <a:t>crawling </a:t>
            </a:r>
            <a:r>
              <a:rPr lang="en-US" sz="1600" dirty="0" err="1">
                <a:ea typeface="+mn-lt"/>
                <a:cs typeface="+mn-lt"/>
              </a:rPr>
              <a:t>검색해서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ko-KR" altLang="en-US" dirty="0" err="1">
              <a:ea typeface="+mn-lt"/>
              <a:cs typeface="+mn-lt"/>
            </a:endParaRPr>
          </a:p>
          <a:p>
            <a:pPr algn="just"/>
            <a:r>
              <a:rPr lang="en-US" sz="1600" dirty="0" err="1">
                <a:ea typeface="+mn-lt"/>
                <a:cs typeface="+mn-lt"/>
              </a:rPr>
              <a:t>dataframe만들기</a:t>
            </a:r>
            <a:endParaRPr lang="ko-KR" dirty="0" err="1">
              <a:ea typeface="+mn-lt"/>
              <a:cs typeface="+mn-lt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498337D-59F5-4A47-B983-081AF8C2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78" y="961112"/>
            <a:ext cx="8839198" cy="53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3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-48846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Contents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3017493" cy="523220"/>
            <a:chOff x="1191929" y="2733040"/>
            <a:chExt cx="301749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23330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목표 및 동기</a:t>
              </a:r>
              <a:endParaRPr lang="ko-KR" altLang="en-US" sz="28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735638" cy="523220"/>
            <a:chOff x="1191929" y="2733040"/>
            <a:chExt cx="3735638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#2,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951449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/>
                </a:rPr>
                <a:t>데이터 확보 방법</a:t>
              </a:r>
              <a:endParaRPr lang="ko-KR" altLang="en-US" sz="28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2531783" cy="523220"/>
            <a:chOff x="1191929" y="2733040"/>
            <a:chExt cx="25317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#3,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과정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1813638" cy="523220"/>
            <a:chOff x="1191929" y="2733040"/>
            <a:chExt cx="181363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#4,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029449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결론 </a:t>
              </a:r>
              <a:endParaRPr lang="ko-KR" altLang="en-US" sz="2800" b="1" dirty="0">
                <a:solidFill>
                  <a:schemeClr val="bg1"/>
                </a:solidFill>
                <a:latin typeface="나눔스퀘어 ExtraBold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167249" y="1074447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홈플러스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DataFrame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전처리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1B6184E3-135D-4CA3-8D8B-C8FB6664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0" y="1659924"/>
            <a:ext cx="5800969" cy="1515922"/>
          </a:xfrm>
          <a:prstGeom prst="rect">
            <a:avLst/>
          </a:prstGeom>
        </p:spPr>
      </p:pic>
      <p:pic>
        <p:nvPicPr>
          <p:cNvPr id="3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E38CC9E0-B13E-4E22-B916-AC02F44D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77" y="967081"/>
            <a:ext cx="5781430" cy="5031298"/>
          </a:xfrm>
          <a:prstGeom prst="rect">
            <a:avLst/>
          </a:prstGeom>
        </p:spPr>
      </p:pic>
      <p:sp>
        <p:nvSpPr>
          <p:cNvPr id="8" name="화살표: 위로 굽음 7">
            <a:extLst>
              <a:ext uri="{FF2B5EF4-FFF2-40B4-BE49-F238E27FC236}">
                <a16:creationId xmlns:a16="http://schemas.microsoft.com/office/drawing/2014/main" id="{2D5FDF4E-B867-4AB9-89C4-15036BDB6BFC}"/>
              </a:ext>
            </a:extLst>
          </p:cNvPr>
          <p:cNvSpPr/>
          <p:nvPr/>
        </p:nvSpPr>
        <p:spPr>
          <a:xfrm rot="5400000">
            <a:off x="3851930" y="3582246"/>
            <a:ext cx="2032469" cy="192336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CBA34-D463-4D8E-A1DC-7156ABECAF40}"/>
              </a:ext>
            </a:extLst>
          </p:cNvPr>
          <p:cNvSpPr txBox="1"/>
          <p:nvPr/>
        </p:nvSpPr>
        <p:spPr>
          <a:xfrm>
            <a:off x="1945249" y="4337369"/>
            <a:ext cx="35565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000" dirty="0">
                <a:cs typeface="Arial"/>
              </a:rPr>
              <a:t> </a:t>
            </a:r>
            <a:r>
              <a:rPr lang="en-US" altLang="ko-KR" sz="2000" dirty="0" err="1">
                <a:cs typeface="Arial"/>
              </a:rPr>
              <a:t>df_homeplus</a:t>
            </a:r>
            <a:endParaRPr lang="en-US" altLang="ko-KR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843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377787" y="5089601"/>
            <a:ext cx="383630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600" dirty="0">
                <a:ea typeface="+mn-lt"/>
                <a:cs typeface="+mn-lt"/>
              </a:rPr>
              <a:t>단위가격을 맞추기 위해 데이터 </a:t>
            </a:r>
            <a:r>
              <a:rPr lang="ko-KR" altLang="en-US" sz="1600" dirty="0" err="1">
                <a:ea typeface="+mn-lt"/>
                <a:cs typeface="+mn-lt"/>
              </a:rPr>
              <a:t>전처리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endParaRPr lang="en-US" altLang="ko-KR" sz="1600" dirty="0">
              <a:cs typeface="Arial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6609535-F468-4897-8099-C2CC07C0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3" y="1210109"/>
            <a:ext cx="5117123" cy="3070089"/>
          </a:xfrm>
          <a:prstGeom prst="rect">
            <a:avLst/>
          </a:prstGeom>
        </p:spPr>
      </p:pic>
      <p:pic>
        <p:nvPicPr>
          <p:cNvPr id="3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2076646-448A-4CB3-B1EE-9F1752B0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47" y="1172876"/>
            <a:ext cx="5205045" cy="31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2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8637172" y="3458140"/>
            <a:ext cx="35565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낮은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가격순으로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정렬하고</a:t>
            </a:r>
          </a:p>
          <a:p>
            <a:pPr algn="just"/>
            <a:r>
              <a:rPr lang="en-US" altLang="ko-KR" sz="1600" dirty="0" err="1">
                <a:cs typeface="Arial"/>
              </a:rPr>
              <a:t>동일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상품명은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드롭한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모습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1ED4620-451F-4CB3-B567-51F85448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17" y="960964"/>
            <a:ext cx="7774352" cy="53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6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26622F2A-C233-46DE-AD1E-A91158F6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3" y="1039327"/>
            <a:ext cx="6113584" cy="5297114"/>
          </a:xfrm>
          <a:prstGeom prst="rect">
            <a:avLst/>
          </a:prstGeom>
        </p:spPr>
      </p:pic>
      <p:pic>
        <p:nvPicPr>
          <p:cNvPr id="3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D79F8C2F-6950-4592-8E15-06C81611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954204"/>
            <a:ext cx="4716583" cy="49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24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E33E8C-E7C2-45AC-95AB-2DA71B2C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2" y="1210704"/>
            <a:ext cx="8536353" cy="3254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3D8E89-0F1E-48C6-9EFA-A10A1E465228}"/>
              </a:ext>
            </a:extLst>
          </p:cNvPr>
          <p:cNvSpPr txBox="1"/>
          <p:nvPr/>
        </p:nvSpPr>
        <p:spPr>
          <a:xfrm>
            <a:off x="841327" y="4913755"/>
            <a:ext cx="682927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000" b="1" dirty="0" err="1">
                <a:cs typeface="Arial"/>
              </a:rPr>
              <a:t>홈플러스와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쿠팡데이터의</a:t>
            </a:r>
            <a:r>
              <a:rPr lang="en-US" altLang="ko-KR" sz="2000" b="1" dirty="0">
                <a:cs typeface="Arial"/>
              </a:rPr>
              <a:t> </a:t>
            </a:r>
            <a:r>
              <a:rPr lang="en-US" altLang="ko-KR" sz="2000" b="1" dirty="0" err="1">
                <a:cs typeface="Arial"/>
              </a:rPr>
              <a:t>품목명을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정렬하려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했으나</a:t>
            </a:r>
            <a:r>
              <a:rPr lang="en-US" altLang="ko-KR" sz="2000" b="1" dirty="0">
                <a:cs typeface="Arial"/>
              </a:rPr>
              <a:t>, </a:t>
            </a:r>
            <a:endParaRPr lang="ko-KR" dirty="0"/>
          </a:p>
          <a:p>
            <a:pPr algn="just"/>
            <a:r>
              <a:rPr lang="en-US" altLang="ko-KR" sz="2000" b="1" dirty="0" err="1">
                <a:cs typeface="Arial"/>
              </a:rPr>
              <a:t>완벽한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전처리가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불가능했었기에</a:t>
            </a:r>
            <a:r>
              <a:rPr lang="en-US" altLang="ko-KR" sz="2000" b="1" dirty="0">
                <a:cs typeface="Arial"/>
              </a:rPr>
              <a:t>  </a:t>
            </a:r>
            <a:endParaRPr lang="en-US">
              <a:cs typeface="Arial"/>
            </a:endParaRPr>
          </a:p>
          <a:p>
            <a:pPr algn="just"/>
            <a:r>
              <a:rPr lang="en-US" altLang="ko-KR" sz="2000" b="1" dirty="0" err="1">
                <a:cs typeface="Arial"/>
              </a:rPr>
              <a:t>input을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이용하여</a:t>
            </a:r>
            <a:r>
              <a:rPr lang="en-US" altLang="ko-KR" sz="2000" b="1" dirty="0">
                <a:cs typeface="Arial"/>
              </a:rPr>
              <a:t> </a:t>
            </a:r>
            <a:r>
              <a:rPr lang="en-US" altLang="ko-KR" sz="2000" b="1" dirty="0" err="1">
                <a:cs typeface="Arial"/>
              </a:rPr>
              <a:t>온라인</a:t>
            </a:r>
            <a:r>
              <a:rPr lang="en-US" altLang="ko-KR" sz="2000" b="1" dirty="0">
                <a:cs typeface="Arial"/>
              </a:rPr>
              <a:t>/</a:t>
            </a:r>
            <a:r>
              <a:rPr lang="en-US" altLang="ko-KR" sz="2000" b="1" dirty="0" err="1">
                <a:cs typeface="Arial"/>
              </a:rPr>
              <a:t>오프라인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간의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가격을</a:t>
            </a:r>
            <a:r>
              <a:rPr lang="en-US" altLang="ko-KR" sz="2000" b="1" dirty="0">
                <a:cs typeface="Arial"/>
              </a:rPr>
              <a:t> </a:t>
            </a:r>
            <a:r>
              <a:rPr lang="en-US" altLang="ko-KR" sz="2000" b="1" dirty="0" err="1">
                <a:cs typeface="Arial"/>
              </a:rPr>
              <a:t>비교</a:t>
            </a:r>
            <a:endParaRPr lang="en-US" altLang="ko-KR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834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50557" y="1289370"/>
            <a:ext cx="8275124" cy="44319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2500" dirty="0">
              <a:cs typeface="Arial"/>
            </a:endParaRPr>
          </a:p>
          <a:p>
            <a:pPr algn="just"/>
            <a:r>
              <a:rPr lang="en-US" altLang="ko-KR" sz="2500" dirty="0" err="1">
                <a:cs typeface="Arial"/>
              </a:rPr>
              <a:t>온라인</a:t>
            </a:r>
            <a:r>
              <a:rPr lang="en-US" altLang="ko-KR" sz="2500" dirty="0">
                <a:cs typeface="Arial"/>
              </a:rPr>
              <a:t> vs </a:t>
            </a:r>
            <a:r>
              <a:rPr lang="en-US" altLang="ko-KR" sz="2500" dirty="0" err="1">
                <a:cs typeface="Arial"/>
              </a:rPr>
              <a:t>오프라인</a:t>
            </a:r>
            <a:endParaRPr lang="en-US" altLang="ko-KR" sz="2500" dirty="0">
              <a:cs typeface="Arial"/>
            </a:endParaRPr>
          </a:p>
          <a:p>
            <a:pPr algn="just"/>
            <a:endParaRPr lang="en-US" altLang="ko-KR" sz="2500" dirty="0">
              <a:cs typeface="Arial"/>
            </a:endParaRPr>
          </a:p>
          <a:p>
            <a:pPr algn="just"/>
            <a:r>
              <a:rPr lang="en-US" altLang="ko-KR" sz="2500" dirty="0">
                <a:cs typeface="Arial"/>
              </a:rPr>
              <a:t>If</a:t>
            </a:r>
          </a:p>
          <a:p>
            <a:pPr algn="just"/>
            <a:r>
              <a:rPr lang="en-US" altLang="ko-KR" sz="2500" dirty="0">
                <a:cs typeface="Arial"/>
              </a:rPr>
              <a:t>0. </a:t>
            </a:r>
            <a:r>
              <a:rPr lang="en-US" altLang="ko-KR" sz="2500" dirty="0" err="1">
                <a:cs typeface="Arial"/>
              </a:rPr>
              <a:t>데이터</a:t>
            </a:r>
            <a:r>
              <a:rPr lang="en-US" altLang="ko-KR" sz="2500" dirty="0">
                <a:cs typeface="Arial"/>
              </a:rPr>
              <a:t> </a:t>
            </a:r>
            <a:r>
              <a:rPr lang="en-US" altLang="ko-KR" sz="2500" dirty="0" err="1">
                <a:cs typeface="Arial"/>
              </a:rPr>
              <a:t>여부</a:t>
            </a:r>
            <a:r>
              <a:rPr lang="en-US" altLang="ko-KR" sz="2500" dirty="0">
                <a:cs typeface="Arial"/>
              </a:rPr>
              <a:t> </a:t>
            </a:r>
            <a:r>
              <a:rPr lang="en-US" altLang="ko-KR" sz="2500" dirty="0" err="1">
                <a:cs typeface="Arial"/>
              </a:rPr>
              <a:t>판별</a:t>
            </a:r>
            <a:endParaRPr lang="en-US" altLang="ko-KR" sz="2500" dirty="0">
              <a:cs typeface="Arial"/>
            </a:endParaRPr>
          </a:p>
          <a:p>
            <a:pPr algn="just"/>
            <a:r>
              <a:rPr lang="en-US" sz="2500" dirty="0">
                <a:ea typeface="+mn-lt"/>
                <a:cs typeface="+mn-lt"/>
              </a:rPr>
              <a:t>      ▶ </a:t>
            </a:r>
            <a:r>
              <a:rPr lang="ko-KR" altLang="en-US" sz="2500" dirty="0">
                <a:ea typeface="+mn-lt"/>
                <a:cs typeface="+mn-lt"/>
              </a:rPr>
              <a:t>온라인</a:t>
            </a:r>
            <a:r>
              <a:rPr lang="en-US" sz="2500" dirty="0">
                <a:cs typeface="Arial"/>
              </a:rPr>
              <a:t>(</a:t>
            </a:r>
            <a:r>
              <a:rPr lang="ko-KR" altLang="en-US" sz="2500" dirty="0">
                <a:cs typeface="Arial"/>
              </a:rPr>
              <a:t>홈플러스</a:t>
            </a:r>
            <a:r>
              <a:rPr lang="en-US" sz="2500" dirty="0">
                <a:cs typeface="Arial"/>
              </a:rPr>
              <a:t>)</a:t>
            </a:r>
            <a:r>
              <a:rPr lang="ko-KR" altLang="en-US" sz="2500" dirty="0">
                <a:cs typeface="Arial"/>
              </a:rPr>
              <a:t>데이터가</a:t>
            </a:r>
            <a:r>
              <a:rPr lang="en-US" sz="2500" dirty="0">
                <a:cs typeface="Arial"/>
              </a:rPr>
              <a:t> </a:t>
            </a:r>
            <a:r>
              <a:rPr lang="ko-KR" altLang="en-US" sz="2500" dirty="0">
                <a:cs typeface="Arial"/>
              </a:rPr>
              <a:t>없습니다</a:t>
            </a:r>
            <a:r>
              <a:rPr lang="en-US" sz="2500" dirty="0">
                <a:cs typeface="Arial"/>
              </a:rPr>
              <a:t>.</a:t>
            </a:r>
          </a:p>
          <a:p>
            <a:pPr algn="just"/>
            <a:r>
              <a:rPr lang="en-US" altLang="ko-KR" sz="2500" dirty="0">
                <a:cs typeface="Arial"/>
              </a:rPr>
              <a:t>1. </a:t>
            </a:r>
            <a:r>
              <a:rPr lang="en-US" altLang="ko-KR" sz="2500" dirty="0" err="1">
                <a:cs typeface="Arial"/>
              </a:rPr>
              <a:t>온라인</a:t>
            </a:r>
            <a:r>
              <a:rPr lang="en-US" altLang="ko-KR" sz="2500" dirty="0">
                <a:cs typeface="Arial"/>
              </a:rPr>
              <a:t> &gt; </a:t>
            </a:r>
            <a:r>
              <a:rPr lang="en-US" altLang="ko-KR" sz="2500" dirty="0" err="1">
                <a:cs typeface="Arial"/>
              </a:rPr>
              <a:t>오프라인</a:t>
            </a:r>
            <a:endParaRPr lang="en-US" altLang="ko-KR" sz="2500" dirty="0">
              <a:cs typeface="Arial"/>
            </a:endParaRPr>
          </a:p>
          <a:p>
            <a:pPr algn="just"/>
            <a:r>
              <a:rPr lang="en-US" altLang="ko-KR" sz="2500" dirty="0">
                <a:cs typeface="Arial"/>
              </a:rPr>
              <a:t>      ▶ </a:t>
            </a:r>
            <a:r>
              <a:rPr lang="en-US" altLang="ko-KR" sz="2500" dirty="0" err="1">
                <a:cs typeface="Arial"/>
              </a:rPr>
              <a:t>오프라인</a:t>
            </a:r>
            <a:r>
              <a:rPr lang="en-US" altLang="ko-KR" sz="2500" dirty="0">
                <a:cs typeface="Arial"/>
              </a:rPr>
              <a:t> </a:t>
            </a:r>
            <a:r>
              <a:rPr lang="en-US" altLang="ko-KR" sz="2500" dirty="0" err="1">
                <a:cs typeface="Arial"/>
              </a:rPr>
              <a:t>구매</a:t>
            </a:r>
            <a:r>
              <a:rPr lang="en-US" altLang="ko-KR" sz="2500" dirty="0">
                <a:cs typeface="Arial"/>
              </a:rPr>
              <a:t> </a:t>
            </a:r>
            <a:r>
              <a:rPr lang="en-US" altLang="ko-KR" sz="2500" dirty="0" err="1">
                <a:cs typeface="Arial"/>
              </a:rPr>
              <a:t>가격이</a:t>
            </a:r>
            <a:r>
              <a:rPr lang="en-US" altLang="ko-KR" sz="2500" dirty="0">
                <a:cs typeface="Arial"/>
              </a:rPr>
              <a:t> 더 </a:t>
            </a:r>
            <a:r>
              <a:rPr lang="en-US" altLang="ko-KR" sz="2500" dirty="0" err="1">
                <a:cs typeface="Arial"/>
              </a:rPr>
              <a:t>낮습니다</a:t>
            </a:r>
            <a:endParaRPr lang="en-US" altLang="ko-KR" sz="2500" dirty="0">
              <a:cs typeface="Arial"/>
            </a:endParaRPr>
          </a:p>
          <a:p>
            <a:pPr algn="just"/>
            <a:r>
              <a:rPr lang="en-US" altLang="ko-KR" sz="2500" dirty="0">
                <a:cs typeface="Arial"/>
              </a:rPr>
              <a:t>2. </a:t>
            </a:r>
            <a:r>
              <a:rPr lang="en-US" altLang="ko-KR" sz="2500" dirty="0" err="1">
                <a:cs typeface="Arial"/>
              </a:rPr>
              <a:t>온라인</a:t>
            </a:r>
            <a:r>
              <a:rPr lang="en-US" altLang="ko-KR" sz="2500" dirty="0">
                <a:cs typeface="Arial"/>
              </a:rPr>
              <a:t> &lt; </a:t>
            </a:r>
            <a:r>
              <a:rPr lang="en-US" altLang="ko-KR" sz="2500" dirty="0" err="1">
                <a:cs typeface="Arial"/>
              </a:rPr>
              <a:t>오프라인</a:t>
            </a:r>
            <a:endParaRPr lang="en-US" altLang="ko-KR" sz="2500" dirty="0">
              <a:cs typeface="Arial"/>
            </a:endParaRPr>
          </a:p>
          <a:p>
            <a:pPr algn="just"/>
            <a:r>
              <a:rPr lang="en-US" sz="2500" dirty="0">
                <a:ea typeface="+mn-lt"/>
                <a:cs typeface="+mn-lt"/>
              </a:rPr>
              <a:t>      ▶ </a:t>
            </a:r>
            <a:r>
              <a:rPr lang="ko-KR" altLang="en-US" sz="2500" dirty="0">
                <a:ea typeface="+mn-lt"/>
                <a:cs typeface="+mn-lt"/>
              </a:rPr>
              <a:t>온라인</a:t>
            </a:r>
            <a:r>
              <a:rPr lang="en-US" sz="2500" dirty="0">
                <a:ea typeface="+mn-lt"/>
                <a:cs typeface="+mn-lt"/>
              </a:rPr>
              <a:t> </a:t>
            </a:r>
            <a:r>
              <a:rPr lang="en-US" sz="2500" dirty="0" err="1">
                <a:ea typeface="+mn-lt"/>
                <a:cs typeface="+mn-lt"/>
              </a:rPr>
              <a:t>구매</a:t>
            </a:r>
            <a:r>
              <a:rPr lang="en-US" sz="2500" dirty="0">
                <a:ea typeface="+mn-lt"/>
                <a:cs typeface="+mn-lt"/>
              </a:rPr>
              <a:t> </a:t>
            </a:r>
            <a:r>
              <a:rPr lang="en-US" sz="2500" dirty="0" err="1">
                <a:ea typeface="+mn-lt"/>
                <a:cs typeface="+mn-lt"/>
              </a:rPr>
              <a:t>가격이</a:t>
            </a:r>
            <a:r>
              <a:rPr lang="en-US" sz="2500" dirty="0">
                <a:ea typeface="+mn-lt"/>
                <a:cs typeface="+mn-lt"/>
              </a:rPr>
              <a:t> 더 </a:t>
            </a:r>
            <a:r>
              <a:rPr lang="en-US" sz="2500" dirty="0" err="1">
                <a:ea typeface="+mn-lt"/>
                <a:cs typeface="+mn-lt"/>
              </a:rPr>
              <a:t>낮습니다</a:t>
            </a:r>
            <a:endParaRPr lang="en-US" sz="2500" dirty="0">
              <a:ea typeface="+mn-lt"/>
              <a:cs typeface="+mn-lt"/>
            </a:endParaRPr>
          </a:p>
          <a:p>
            <a:pPr algn="just"/>
            <a:endParaRPr lang="en-US" sz="1600" dirty="0">
              <a:cs typeface="Arial"/>
            </a:endParaRPr>
          </a:p>
          <a:p>
            <a:pPr algn="just"/>
            <a:endParaRPr lang="en-US" sz="1600" dirty="0">
              <a:cs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580ACC50-634B-4A59-B569-A29A4280C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288" y="2303612"/>
            <a:ext cx="3922143" cy="19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5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475480" y="5714832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>
                <a:cs typeface="Arial"/>
              </a:rPr>
              <a:t>Google </a:t>
            </a:r>
            <a:r>
              <a:rPr lang="en-US" altLang="ko-KR" sz="1600" dirty="0" err="1">
                <a:cs typeface="Arial"/>
              </a:rPr>
              <a:t>맵을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통해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위도</a:t>
            </a:r>
            <a:r>
              <a:rPr lang="en-US" altLang="ko-KR" sz="1600" dirty="0">
                <a:cs typeface="Arial"/>
              </a:rPr>
              <a:t> / </a:t>
            </a:r>
            <a:r>
              <a:rPr lang="en-US" altLang="ko-KR" sz="1600" dirty="0" err="1">
                <a:cs typeface="Arial"/>
              </a:rPr>
              <a:t>경도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추출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5B05D512-4AE4-4325-B6EA-C4E9B7CB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12" y="1074571"/>
            <a:ext cx="5507892" cy="442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99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475480" y="5714832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>
                <a:cs typeface="Arial"/>
              </a:rPr>
              <a:t>Google </a:t>
            </a:r>
            <a:r>
              <a:rPr lang="en-US" altLang="ko-KR" sz="1600" dirty="0" err="1">
                <a:cs typeface="Arial"/>
              </a:rPr>
              <a:t>맵을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통해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위도</a:t>
            </a:r>
            <a:r>
              <a:rPr lang="en-US" altLang="ko-KR" sz="1600" dirty="0">
                <a:cs typeface="Arial"/>
              </a:rPr>
              <a:t> / </a:t>
            </a:r>
            <a:r>
              <a:rPr lang="en-US" altLang="ko-KR" sz="1600" dirty="0" err="1">
                <a:cs typeface="Arial"/>
              </a:rPr>
              <a:t>경도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추출</a:t>
            </a:r>
          </a:p>
        </p:txBody>
      </p:sp>
      <p:pic>
        <p:nvPicPr>
          <p:cNvPr id="3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E6B7213-ECF2-4ADE-A388-466AA3D9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65" y="1036974"/>
            <a:ext cx="6090212" cy="3858077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6AA95FC-F324-49C7-AAF3-47FC4F43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94" y="1036026"/>
            <a:ext cx="5318567" cy="38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9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latin typeface="Arial"/>
                <a:ea typeface="+mn-lt"/>
                <a:cs typeface="Arial"/>
              </a:rPr>
              <a:t>온</a:t>
            </a:r>
            <a:r>
              <a:rPr lang="en-US" sz="3600" b="1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오프라인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현재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가격</a:t>
            </a:r>
            <a:r>
              <a:rPr lang="en-US" sz="3600" b="1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>
                <a:latin typeface="Arial"/>
                <a:ea typeface="+mn-lt"/>
                <a:cs typeface="Arial"/>
              </a:rPr>
              <a:t>비교</a:t>
            </a:r>
            <a:endParaRPr lang="en-US" sz="3600" err="1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1585766" y="5763678"/>
            <a:ext cx="37109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신라면이</a:t>
            </a:r>
            <a:r>
              <a:rPr lang="en-US" altLang="ko-KR" sz="1600" dirty="0">
                <a:cs typeface="Arial"/>
              </a:rPr>
              <a:t> </a:t>
            </a:r>
            <a:r>
              <a:rPr lang="en-US" altLang="ko-KR" sz="1600" dirty="0" err="1">
                <a:cs typeface="Arial"/>
              </a:rPr>
              <a:t>최저가인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오프라인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매장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지도</a:t>
            </a:r>
            <a:endParaRPr lang="en-US" altLang="ko-KR" sz="1600" dirty="0">
              <a:cs typeface="Arial"/>
            </a:endParaRPr>
          </a:p>
        </p:txBody>
      </p:sp>
      <p:pic>
        <p:nvPicPr>
          <p:cNvPr id="8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9618614E-B635-4927-A6F8-92EEF493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61" y="1071684"/>
            <a:ext cx="3974123" cy="4489938"/>
          </a:xfrm>
          <a:prstGeom prst="rect">
            <a:avLst/>
          </a:prstGeom>
        </p:spPr>
      </p:pic>
      <p:pic>
        <p:nvPicPr>
          <p:cNvPr id="9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64542A99-DE1F-43CC-AEB3-7F201E87C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55" y="1120336"/>
            <a:ext cx="3974122" cy="4402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C3B152-B4B9-402F-A41C-0F9408F07E33}"/>
              </a:ext>
            </a:extLst>
          </p:cNvPr>
          <p:cNvSpPr txBox="1"/>
          <p:nvPr/>
        </p:nvSpPr>
        <p:spPr>
          <a:xfrm>
            <a:off x="7097096" y="5763677"/>
            <a:ext cx="383630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오예스가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최저가인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오프라인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매장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지도</a:t>
            </a:r>
            <a:endParaRPr lang="en-US" altLang="ko-KR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905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1759634" y="5460832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소비자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물가와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생활물가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34F8DFD-7181-4875-A4C9-9A62B8E8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0" y="2451115"/>
            <a:ext cx="5048738" cy="2170692"/>
          </a:xfrm>
          <a:prstGeom prst="rect">
            <a:avLst/>
          </a:prstGeom>
        </p:spPr>
      </p:pic>
      <p:pic>
        <p:nvPicPr>
          <p:cNvPr id="3" name="그림 7">
            <a:extLst>
              <a:ext uri="{FF2B5EF4-FFF2-40B4-BE49-F238E27FC236}">
                <a16:creationId xmlns:a16="http://schemas.microsoft.com/office/drawing/2014/main" id="{1F674AC3-6FF1-4445-BC2D-2B1EEF1AD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76" y="2345124"/>
            <a:ext cx="5859584" cy="2411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5F15D2-0C57-45D0-BD19-BBC2007F07BB}"/>
              </a:ext>
            </a:extLst>
          </p:cNvPr>
          <p:cNvSpPr txBox="1"/>
          <p:nvPr/>
        </p:nvSpPr>
        <p:spPr>
          <a:xfrm>
            <a:off x="7884941" y="5353370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600" dirty="0" err="1">
                <a:cs typeface="Arial"/>
              </a:rPr>
              <a:t>소비자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물가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그래프</a:t>
            </a:r>
            <a:r>
              <a:rPr lang="en-US" altLang="ko-KR" sz="1600" dirty="0"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3049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0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626246" y="2228948"/>
            <a:ext cx="9007892" cy="1155694"/>
            <a:chOff x="1186299" y="1595120"/>
            <a:chExt cx="9007892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41290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4000" b="1" dirty="0">
                  <a:ea typeface="+mn-lt"/>
                  <a:cs typeface="Arial"/>
                </a:rPr>
                <a:t>온</a:t>
              </a:r>
              <a:r>
                <a:rPr lang="en-US" altLang="ko-KR" sz="4000" b="1" dirty="0">
                  <a:ea typeface="+mn-lt"/>
                  <a:cs typeface="Arial"/>
                </a:rPr>
                <a:t>/</a:t>
              </a:r>
              <a:r>
                <a:rPr lang="ko-KR" altLang="en-US" sz="4000" b="1" dirty="0">
                  <a:ea typeface="+mn-lt"/>
                  <a:cs typeface="Arial"/>
                </a:rPr>
                <a:t>오프라인</a:t>
              </a:r>
              <a:r>
                <a:rPr lang="en-US" altLang="ko-KR" sz="4000" b="1" dirty="0">
                  <a:ea typeface="+mn-lt"/>
                  <a:cs typeface="Arial"/>
                </a:rPr>
                <a:t> </a:t>
              </a:r>
              <a:r>
                <a:rPr lang="ko-KR" altLang="en-US" sz="4000" b="1" dirty="0">
                  <a:ea typeface="+mn-lt"/>
                  <a:cs typeface="Arial"/>
                </a:rPr>
                <a:t>현재</a:t>
              </a:r>
              <a:r>
                <a:rPr lang="en-US" altLang="ko-KR" sz="4000" b="1" dirty="0">
                  <a:ea typeface="+mn-lt"/>
                  <a:cs typeface="Arial"/>
                </a:rPr>
                <a:t> </a:t>
              </a:r>
              <a:r>
                <a:rPr lang="ko-KR" altLang="en-US" sz="4000" b="1" dirty="0">
                  <a:ea typeface="+mn-lt"/>
                  <a:cs typeface="Arial"/>
                </a:rPr>
                <a:t>가격</a:t>
              </a:r>
              <a:r>
                <a:rPr lang="en-US" altLang="ko-KR" sz="4000" b="1" dirty="0">
                  <a:ea typeface="+mn-lt"/>
                  <a:cs typeface="Arial"/>
                </a:rPr>
                <a:t> </a:t>
              </a:r>
              <a:r>
                <a:rPr lang="ko-KR" altLang="en-US" sz="4000" b="1" dirty="0">
                  <a:ea typeface="+mn-lt"/>
                  <a:cs typeface="Arial"/>
                </a:rPr>
                <a:t>비교</a:t>
              </a:r>
              <a:endParaRPr lang="ko-KR" sz="4000" dirty="0">
                <a:ea typeface="+mn-lt"/>
                <a:cs typeface="+mn-lt"/>
              </a:endParaRPr>
            </a:p>
            <a:p>
              <a:pPr algn="ctr"/>
              <a:endParaRPr lang="ko-KR" altLang="en-US" dirty="0">
                <a:cs typeface="Arial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1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626246" y="4288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2500" b="1" dirty="0">
                  <a:ea typeface="+mn-lt"/>
                  <a:cs typeface="Arial"/>
                </a:rPr>
                <a:t>2014</a:t>
              </a:r>
              <a:r>
                <a:rPr lang="ko-KR" sz="2500" b="1" dirty="0">
                  <a:cs typeface="Arial"/>
                </a:rPr>
                <a:t>년</a:t>
              </a:r>
              <a:r>
                <a:rPr lang="en-US" altLang="ko-KR" sz="2500" b="1" dirty="0">
                  <a:ea typeface="+mn-lt"/>
                  <a:cs typeface="Arial"/>
                </a:rPr>
                <a:t> ~ 2021</a:t>
              </a:r>
              <a:r>
                <a:rPr lang="ko-KR" sz="2500" b="1" dirty="0">
                  <a:cs typeface="Arial"/>
                </a:rPr>
                <a:t>년</a:t>
              </a:r>
              <a:r>
                <a:rPr lang="en-US" altLang="ko-KR" sz="2500" b="1" dirty="0">
                  <a:ea typeface="+mn-lt"/>
                  <a:cs typeface="Arial"/>
                </a:rPr>
                <a:t> </a:t>
              </a:r>
              <a:r>
                <a:rPr lang="ko-KR" sz="2500" b="1" dirty="0">
                  <a:cs typeface="Arial"/>
                </a:rPr>
                <a:t>물가와</a:t>
              </a:r>
              <a:r>
                <a:rPr lang="en-US" altLang="ko-KR" sz="2500" b="1" dirty="0">
                  <a:ea typeface="+mn-lt"/>
                  <a:cs typeface="Arial"/>
                </a:rPr>
                <a:t> </a:t>
              </a:r>
              <a:r>
                <a:rPr lang="ko-KR" sz="2500" b="1" dirty="0">
                  <a:cs typeface="Arial"/>
                </a:rPr>
                <a:t>오프라인</a:t>
              </a:r>
              <a:r>
                <a:rPr lang="en-US" altLang="ko-KR" sz="2500" b="1" dirty="0">
                  <a:ea typeface="+mn-lt"/>
                  <a:cs typeface="Arial"/>
                </a:rPr>
                <a:t> </a:t>
              </a:r>
              <a:r>
                <a:rPr lang="ko-KR" sz="2500" b="1" dirty="0">
                  <a:cs typeface="Arial"/>
                </a:rPr>
                <a:t>매장의</a:t>
              </a:r>
              <a:r>
                <a:rPr lang="en-US" altLang="ko-KR" sz="2500" b="1" dirty="0">
                  <a:ea typeface="+mn-lt"/>
                  <a:cs typeface="Arial"/>
                </a:rPr>
                <a:t> </a:t>
              </a:r>
              <a:r>
                <a:rPr lang="ko-KR" sz="2500" b="1" dirty="0">
                  <a:cs typeface="Arial"/>
                </a:rPr>
                <a:t>브랜드별 물가 비교</a:t>
              </a:r>
              <a:endParaRPr lang="ko-KR" sz="2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2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09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7925626" y="2354217"/>
            <a:ext cx="368197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>
                <a:ea typeface="+mn-lt"/>
                <a:cs typeface="+mn-lt"/>
              </a:rPr>
              <a:t>월별로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데이터의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물품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평균값으로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endParaRPr lang="ko-KR" altLang="en-US">
              <a:ea typeface="+mn-lt"/>
              <a:cs typeface="+mn-lt"/>
            </a:endParaRPr>
          </a:p>
          <a:p>
            <a:pPr algn="ctr"/>
            <a:r>
              <a:rPr lang="ko-KR" altLang="en-US" sz="1600" dirty="0">
                <a:ea typeface="+mn-lt"/>
                <a:cs typeface="+mn-lt"/>
              </a:rPr>
              <a:t>그래프를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+mn-lt"/>
                <a:cs typeface="+mn-lt"/>
              </a:rPr>
              <a:t>그려보았지만</a:t>
            </a:r>
            <a:r>
              <a:rPr lang="en-US" altLang="ko-KR" sz="1600" dirty="0">
                <a:ea typeface="+mn-lt"/>
                <a:cs typeface="+mn-lt"/>
              </a:rPr>
              <a:t>  </a:t>
            </a:r>
            <a:endParaRPr lang="ko-KR" altLang="en-US" dirty="0">
              <a:ea typeface="+mn-lt"/>
              <a:cs typeface="+mn-lt"/>
            </a:endParaRPr>
          </a:p>
          <a:p>
            <a:pPr algn="ctr"/>
            <a:r>
              <a:rPr lang="ko-KR" altLang="en-US" sz="1600" dirty="0">
                <a:ea typeface="+mn-lt"/>
                <a:cs typeface="+mn-lt"/>
              </a:rPr>
              <a:t>월별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+mn-lt"/>
                <a:cs typeface="+mn-lt"/>
              </a:rPr>
              <a:t>상품목록이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다른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경우가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endParaRPr lang="en-US"/>
          </a:p>
          <a:p>
            <a:pPr algn="ctr"/>
            <a:r>
              <a:rPr lang="ko-KR" altLang="en-US" sz="1600">
                <a:ea typeface="+mn-lt"/>
                <a:cs typeface="+mn-lt"/>
              </a:rPr>
              <a:t>많아서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>
                <a:ea typeface="+mn-lt"/>
                <a:cs typeface="+mn-lt"/>
              </a:rPr>
              <a:t>그래프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>
                <a:ea typeface="+mn-lt"/>
                <a:cs typeface="+mn-lt"/>
              </a:rPr>
              <a:t>출력이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>
                <a:ea typeface="+mn-lt"/>
                <a:cs typeface="+mn-lt"/>
              </a:rPr>
              <a:t>일정하지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않았다</a:t>
            </a:r>
            <a:endParaRPr lang="en-US" altLang="ko-KR" sz="1600" dirty="0">
              <a:cs typeface="Arial"/>
            </a:endParaRPr>
          </a:p>
          <a:p>
            <a:pPr algn="ctr"/>
            <a:endParaRPr lang="en-US" altLang="ko-KR" sz="1600" dirty="0">
              <a:cs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F7AF019-D1DE-4ED8-8325-9D915CE2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07" y="1181163"/>
            <a:ext cx="3163275" cy="2190136"/>
          </a:xfrm>
          <a:prstGeom prst="rect">
            <a:avLst/>
          </a:prstGeom>
        </p:spPr>
      </p:pic>
      <p:pic>
        <p:nvPicPr>
          <p:cNvPr id="3" name="그림 7">
            <a:extLst>
              <a:ext uri="{FF2B5EF4-FFF2-40B4-BE49-F238E27FC236}">
                <a16:creationId xmlns:a16="http://schemas.microsoft.com/office/drawing/2014/main" id="{5A465E0F-9BF7-4F15-9F36-61254CB6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4" y="3670922"/>
            <a:ext cx="3290275" cy="2495772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EF4EA526-EC45-4B55-BB24-06D3BA656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631" y="1121515"/>
            <a:ext cx="3368430" cy="220197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0D532802-0A15-42A7-8FC3-25A3640FB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554" y="3710292"/>
            <a:ext cx="3182815" cy="24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33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8373402" y="3067371"/>
            <a:ext cx="355658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>
                <a:ea typeface="+mn-lt"/>
                <a:cs typeface="+mn-lt"/>
              </a:rPr>
              <a:t>각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+mn-lt"/>
                <a:cs typeface="+mn-lt"/>
              </a:rPr>
              <a:t>브랜드별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평균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dataframe와</a:t>
            </a:r>
            <a:r>
              <a:rPr lang="en-US" sz="1600" dirty="0">
                <a:ea typeface="+mn-lt"/>
                <a:cs typeface="+mn-lt"/>
              </a:rPr>
              <a:t> </a:t>
            </a:r>
            <a:endParaRPr lang="ko-KR" altLang="en-US" dirty="0" err="1">
              <a:ea typeface="+mn-lt"/>
              <a:cs typeface="+mn-lt"/>
            </a:endParaRPr>
          </a:p>
          <a:p>
            <a:pPr algn="ctr"/>
            <a:r>
              <a:rPr lang="en-US" sz="1600" dirty="0" err="1">
                <a:ea typeface="+mn-lt"/>
                <a:cs typeface="+mn-lt"/>
              </a:rPr>
              <a:t>소비자물가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비교했지만</a:t>
            </a:r>
            <a:r>
              <a:rPr lang="en-US" altLang="ko-KR" sz="1600" dirty="0">
                <a:ea typeface="+mn-lt"/>
                <a:cs typeface="+mn-lt"/>
              </a:rPr>
              <a:t> </a:t>
            </a:r>
            <a:endParaRPr lang="ko-KR" altLang="en-US" dirty="0">
              <a:ea typeface="+mn-lt"/>
              <a:cs typeface="+mn-lt"/>
            </a:endParaRPr>
          </a:p>
          <a:p>
            <a:pPr algn="ctr"/>
            <a:r>
              <a:rPr lang="en-US" altLang="ko-KR" sz="1600" dirty="0" err="1">
                <a:ea typeface="+mn-lt"/>
                <a:cs typeface="+mn-lt"/>
              </a:rPr>
              <a:t>일관성이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altLang="ko-KR" sz="1600" dirty="0" err="1">
                <a:ea typeface="+mn-lt"/>
                <a:cs typeface="+mn-lt"/>
              </a:rPr>
              <a:t>없는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altLang="ko-KR" sz="1600" dirty="0" err="1">
                <a:ea typeface="+mn-lt"/>
                <a:cs typeface="+mn-lt"/>
              </a:rPr>
              <a:t>데이터가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en-US" altLang="ko-KR" sz="1600" dirty="0" err="1">
                <a:ea typeface="+mn-lt"/>
                <a:cs typeface="+mn-lt"/>
              </a:rPr>
              <a:t>추출됨</a:t>
            </a:r>
            <a:endParaRPr lang="ko-KR" altLang="en-US">
              <a:cs typeface="Arial"/>
            </a:endParaRPr>
          </a:p>
        </p:txBody>
      </p:sp>
      <p:pic>
        <p:nvPicPr>
          <p:cNvPr id="2" name="그림 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B8C48011-1FC2-4D2D-A1C7-C89606B1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1" y="1260166"/>
            <a:ext cx="3387969" cy="2012591"/>
          </a:xfrm>
          <a:prstGeom prst="rect">
            <a:avLst/>
          </a:prstGeom>
        </p:spPr>
      </p:pic>
      <p:pic>
        <p:nvPicPr>
          <p:cNvPr id="3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3EA8F5E-BDDA-4AF7-AD9A-2EB7A1C6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3" y="3586472"/>
            <a:ext cx="3202353" cy="2361825"/>
          </a:xfrm>
          <a:prstGeom prst="rect">
            <a:avLst/>
          </a:prstGeom>
        </p:spPr>
      </p:pic>
      <p:pic>
        <p:nvPicPr>
          <p:cNvPr id="8" name="그림 8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0F50F71B-5078-43C5-8622-AEA9D0E4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631" y="1266647"/>
            <a:ext cx="3309815" cy="1853091"/>
          </a:xfrm>
          <a:prstGeom prst="rect">
            <a:avLst/>
          </a:prstGeom>
        </p:spPr>
      </p:pic>
      <p:pic>
        <p:nvPicPr>
          <p:cNvPr id="9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4E553A0E-BA0F-4630-A48C-E3592C053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631" y="3525789"/>
            <a:ext cx="3417276" cy="22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97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416864" y="5245909"/>
            <a:ext cx="35565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평균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dataframe와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소비자물가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비교</a:t>
            </a:r>
            <a:endParaRPr lang="ko-KR" altLang="en-US" dirty="0" err="1">
              <a:ea typeface="+mn-lt"/>
              <a:cs typeface="+mn-lt"/>
            </a:endParaRPr>
          </a:p>
          <a:p>
            <a:pPr algn="ctr"/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b="1" dirty="0">
                <a:ea typeface="+mn-lt"/>
                <a:cs typeface="+mn-lt"/>
              </a:rPr>
              <a:t>heatmap</a:t>
            </a:r>
            <a:endParaRPr lang="ko-KR" altLang="en-US" b="1">
              <a:cs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6EF69243-38B8-4C2A-8AC5-A72A18A6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556" y="1213700"/>
            <a:ext cx="4990122" cy="38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80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/>
              <a:t>2014</a:t>
            </a:r>
            <a:r>
              <a:rPr lang="ko-KR" sz="3600" b="1" dirty="0"/>
              <a:t>년부터</a:t>
            </a:r>
            <a:r>
              <a:rPr lang="en-US" sz="3600" b="1" dirty="0"/>
              <a:t> 2021</a:t>
            </a:r>
            <a:r>
              <a:rPr lang="ko-KR" altLang="en-US" sz="3600" b="1" dirty="0"/>
              <a:t>년까지 </a:t>
            </a:r>
            <a:r>
              <a:rPr lang="ko-KR" sz="3600" b="1" dirty="0"/>
              <a:t>유지되는 상품</a:t>
            </a:r>
            <a:endParaRPr lang="en-US" altLang="ko-KR" sz="3600" b="1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8637172" y="4405756"/>
            <a:ext cx="355658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ea typeface="+mn-lt"/>
                <a:cs typeface="+mn-lt"/>
              </a:rPr>
              <a:t>2014</a:t>
            </a:r>
            <a:r>
              <a:rPr lang="ko-KR" altLang="en-US" sz="1600" b="1" dirty="0">
                <a:ea typeface="+mn-lt"/>
                <a:cs typeface="+mn-lt"/>
              </a:rPr>
              <a:t>년부터</a:t>
            </a:r>
            <a:r>
              <a:rPr lang="en-US" sz="1600" b="1" dirty="0">
                <a:ea typeface="+mn-lt"/>
                <a:cs typeface="+mn-lt"/>
              </a:rPr>
              <a:t> 2021</a:t>
            </a:r>
            <a:r>
              <a:rPr lang="ko-KR" altLang="en-US" sz="1600" b="1" dirty="0">
                <a:ea typeface="+mn-lt"/>
                <a:cs typeface="+mn-lt"/>
              </a:rPr>
              <a:t>년사이의 상품별</a:t>
            </a:r>
            <a:endParaRPr lang="ko-KR" altLang="en-US" dirty="0">
              <a:ea typeface="+mn-lt"/>
              <a:cs typeface="+mn-lt"/>
            </a:endParaRPr>
          </a:p>
          <a:p>
            <a:pPr algn="ctr"/>
            <a:r>
              <a:rPr lang="ko-KR" altLang="en-US" sz="1600" b="1" dirty="0">
                <a:cs typeface="Arial"/>
              </a:rPr>
              <a:t>판매가격이 상승할 것이라 </a:t>
            </a:r>
          </a:p>
          <a:p>
            <a:pPr algn="ctr"/>
            <a:r>
              <a:rPr lang="ko-KR" altLang="en-US" sz="1600" b="1" dirty="0">
                <a:cs typeface="Arial"/>
              </a:rPr>
              <a:t>예상했지만 예상과는 다르게 </a:t>
            </a:r>
          </a:p>
          <a:p>
            <a:pPr algn="ctr"/>
            <a:r>
              <a:rPr lang="ko-KR" altLang="en-US" sz="1600" b="1" dirty="0">
                <a:cs typeface="Arial"/>
              </a:rPr>
              <a:t>물가가격 변동률이 크지 않다는</a:t>
            </a:r>
          </a:p>
          <a:p>
            <a:pPr algn="ctr"/>
            <a:r>
              <a:rPr lang="ko-KR" altLang="en-US" sz="1600" b="1" dirty="0">
                <a:cs typeface="Arial"/>
              </a:rPr>
              <a:t>결과가 나옴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83866AC-8EB0-41C5-B445-AA64F0BD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2" y="1044277"/>
            <a:ext cx="5605584" cy="2649524"/>
          </a:xfrm>
          <a:prstGeom prst="rect">
            <a:avLst/>
          </a:prstGeom>
        </p:spPr>
      </p:pic>
      <p:pic>
        <p:nvPicPr>
          <p:cNvPr id="3" name="그림 7">
            <a:extLst>
              <a:ext uri="{FF2B5EF4-FFF2-40B4-BE49-F238E27FC236}">
                <a16:creationId xmlns:a16="http://schemas.microsoft.com/office/drawing/2014/main" id="{099913D3-F7C8-4139-9451-ACF4CBB7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5" y="3740277"/>
            <a:ext cx="8370276" cy="2650138"/>
          </a:xfrm>
          <a:prstGeom prst="rect">
            <a:avLst/>
          </a:prstGeom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955E836-F8E7-4600-ACA9-0F0756A2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478" y="1091950"/>
            <a:ext cx="5009660" cy="26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05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6487941" y="4806294"/>
            <a:ext cx="531504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 err="1">
                <a:cs typeface="Arial"/>
              </a:rPr>
              <a:t>브랜드</a:t>
            </a:r>
            <a:r>
              <a:rPr lang="en-US" altLang="ko-KR" sz="1600" b="1" dirty="0">
                <a:cs typeface="Arial"/>
              </a:rPr>
              <a:t> 별 </a:t>
            </a:r>
            <a:r>
              <a:rPr lang="en-US" altLang="ko-KR" sz="1600" b="1" dirty="0" err="1">
                <a:cs typeface="Arial"/>
              </a:rPr>
              <a:t>유지되는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상품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평균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가격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비교</a:t>
            </a:r>
            <a:r>
              <a:rPr lang="en-US" altLang="ko-KR" sz="1600" b="1" dirty="0">
                <a:cs typeface="Arial"/>
              </a:rPr>
              <a:t> 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E6744B77-BD2A-4E5D-8191-E51ACF04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7" y="961044"/>
            <a:ext cx="5576276" cy="2278682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3DAB2501-3C07-4E2E-AA57-CE90DAFEE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5" y="957305"/>
            <a:ext cx="5390662" cy="2520620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D772B0EE-3A71-4AA8-9617-09E7F735B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45" y="3536300"/>
            <a:ext cx="5605583" cy="2364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F480C-41B3-4A79-9DC2-7A3DA86A70C6}"/>
              </a:ext>
            </a:extLst>
          </p:cNvPr>
          <p:cNvSpPr txBox="1"/>
          <p:nvPr/>
        </p:nvSpPr>
        <p:spPr>
          <a:xfrm>
            <a:off x="118403" y="3194370"/>
            <a:ext cx="544204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dirty="0">
                <a:cs typeface="Arial"/>
              </a:rPr>
              <a:t>  </a:t>
            </a:r>
            <a:r>
              <a:rPr lang="en-US" altLang="ko-KR" sz="1600" dirty="0" err="1">
                <a:cs typeface="Arial"/>
              </a:rPr>
              <a:t>이마트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63F27-6E98-4260-9523-C40BB1B1F9AF}"/>
              </a:ext>
            </a:extLst>
          </p:cNvPr>
          <p:cNvSpPr txBox="1"/>
          <p:nvPr/>
        </p:nvSpPr>
        <p:spPr>
          <a:xfrm>
            <a:off x="6429325" y="3643754"/>
            <a:ext cx="544204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dirty="0" err="1">
                <a:cs typeface="Arial"/>
              </a:rPr>
              <a:t>신세계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백화점</a:t>
            </a:r>
            <a:r>
              <a:rPr lang="en-US" altLang="ko-KR" sz="1600" dirty="0">
                <a:cs typeface="Arial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CBE09-27CB-4F92-AEAA-F3FE7ACAE7EC}"/>
              </a:ext>
            </a:extLst>
          </p:cNvPr>
          <p:cNvSpPr txBox="1"/>
          <p:nvPr/>
        </p:nvSpPr>
        <p:spPr>
          <a:xfrm>
            <a:off x="323556" y="5871139"/>
            <a:ext cx="544204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dirty="0" err="1">
                <a:cs typeface="Arial"/>
              </a:rPr>
              <a:t>현대</a:t>
            </a:r>
            <a:r>
              <a:rPr lang="en-US" altLang="ko-KR" sz="1600" dirty="0">
                <a:cs typeface="Arial"/>
              </a:rPr>
              <a:t> </a:t>
            </a:r>
            <a:r>
              <a:rPr lang="en-US" altLang="ko-KR" sz="1600" dirty="0" err="1">
                <a:cs typeface="Arial"/>
              </a:rPr>
              <a:t>백화점</a:t>
            </a:r>
          </a:p>
        </p:txBody>
      </p:sp>
    </p:spTree>
    <p:extLst>
      <p:ext uri="{BB962C8B-B14F-4D97-AF65-F5344CB8AC3E}">
        <p14:creationId xmlns:p14="http://schemas.microsoft.com/office/powerpoint/2010/main" val="123609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11058297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000" b="1" dirty="0">
                <a:ea typeface="+mn-lt"/>
                <a:cs typeface="+mn-lt"/>
              </a:rPr>
              <a:t>2014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~2021</a:t>
            </a:r>
            <a:r>
              <a:rPr lang="ko-KR" altLang="en-US" sz="3000" b="1" dirty="0">
                <a:ea typeface="+mn-lt"/>
                <a:cs typeface="+mn-lt"/>
              </a:rPr>
              <a:t>년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sz="3000" b="1" dirty="0">
                <a:ea typeface="+mn-lt"/>
                <a:cs typeface="+mn-lt"/>
              </a:rPr>
              <a:t>물가와</a:t>
            </a:r>
            <a:r>
              <a:rPr lang="en-US" altLang="ko-KR" sz="3000" b="1" dirty="0">
                <a:ea typeface="+mn-lt"/>
                <a:cs typeface="+mn-lt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0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000" b="1" dirty="0">
                <a:latin typeface="Arial"/>
                <a:ea typeface="+mn-lt"/>
                <a:cs typeface="Arial"/>
              </a:rPr>
              <a:t>매장의</a:t>
            </a:r>
            <a:r>
              <a:rPr lang="en-US" altLang="ko-KR" sz="3000" b="1" dirty="0">
                <a:latin typeface="Arial"/>
                <a:ea typeface="+mn-lt"/>
                <a:cs typeface="Arial"/>
              </a:rPr>
              <a:t> </a:t>
            </a:r>
            <a:r>
              <a:rPr lang="ko-KR" sz="3000" b="1" dirty="0">
                <a:latin typeface="Arial"/>
                <a:ea typeface="+mn-lt"/>
                <a:cs typeface="Arial"/>
              </a:rPr>
              <a:t>브랜드별 물가 비교</a:t>
            </a:r>
            <a:endParaRPr lang="ko-KR" sz="3000" dirty="0">
              <a:ea typeface="+mn-lt"/>
              <a:cs typeface="+mn-lt"/>
            </a:endParaRPr>
          </a:p>
          <a:p>
            <a:pPr algn="ctr"/>
            <a:endParaRPr lang="ko-KR" altLang="en-US" sz="3600" b="1" dirty="0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0493325" y="869294"/>
            <a:ext cx="1231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altLang="ko-KR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52E30-8506-4465-A769-DAEBBD2DCE49}"/>
              </a:ext>
            </a:extLst>
          </p:cNvPr>
          <p:cNvSpPr txBox="1"/>
          <p:nvPr/>
        </p:nvSpPr>
        <p:spPr>
          <a:xfrm>
            <a:off x="4416864" y="5245909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 err="1">
                <a:cs typeface="Arial"/>
              </a:rPr>
              <a:t>소비자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물가</a:t>
            </a:r>
            <a:r>
              <a:rPr lang="en-US" altLang="ko-KR" sz="1600" b="1" dirty="0">
                <a:cs typeface="Arial"/>
              </a:rPr>
              <a:t> </a:t>
            </a:r>
            <a:r>
              <a:rPr lang="en-US" altLang="ko-KR" sz="1600" b="1" dirty="0" err="1">
                <a:cs typeface="Arial"/>
              </a:rPr>
              <a:t>상승률과</a:t>
            </a:r>
            <a:r>
              <a:rPr lang="en-US" altLang="ko-KR" sz="1600" b="1" dirty="0">
                <a:cs typeface="Arial"/>
              </a:rPr>
              <a:t>  </a:t>
            </a:r>
            <a:r>
              <a:rPr lang="en-US" altLang="ko-KR" sz="1600" b="1" dirty="0" err="1">
                <a:cs typeface="Arial"/>
              </a:rPr>
              <a:t>상관관계</a:t>
            </a:r>
            <a:endParaRPr lang="en-US" altLang="ko-KR" sz="1600" b="1" dirty="0">
              <a:cs typeface="Arial"/>
            </a:endParaRPr>
          </a:p>
        </p:txBody>
      </p:sp>
      <p:pic>
        <p:nvPicPr>
          <p:cNvPr id="3" name="그림 7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184C44C5-826E-4F98-A31A-7A3434E3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6" y="1530186"/>
            <a:ext cx="2743200" cy="1902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7EEB17-5232-4DB4-8229-94D4F378A9E0}"/>
              </a:ext>
            </a:extLst>
          </p:cNvPr>
          <p:cNvSpPr txBox="1"/>
          <p:nvPr/>
        </p:nvSpPr>
        <p:spPr>
          <a:xfrm>
            <a:off x="4514556" y="3555832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>
                <a:cs typeface="Arial"/>
              </a:rPr>
              <a:t>현대백화점</a:t>
            </a:r>
            <a:endParaRPr lang="en-US" sz="1600" dirty="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C091E-0091-4277-89CE-CF1A175D474C}"/>
              </a:ext>
            </a:extLst>
          </p:cNvPr>
          <p:cNvSpPr txBox="1"/>
          <p:nvPr/>
        </p:nvSpPr>
        <p:spPr>
          <a:xfrm>
            <a:off x="79324" y="3555831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>
                <a:cs typeface="Arial"/>
              </a:rPr>
              <a:t>이마트</a:t>
            </a:r>
            <a:endParaRPr lang="en-US" sz="1600" dirty="0">
              <a:cs typeface="Arial"/>
            </a:endParaRPr>
          </a:p>
        </p:txBody>
      </p:sp>
      <p:pic>
        <p:nvPicPr>
          <p:cNvPr id="8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451CFE4-24AE-45F6-A89E-7D81B355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400" y="1650106"/>
            <a:ext cx="2743200" cy="1691866"/>
          </a:xfrm>
          <a:prstGeom prst="rect">
            <a:avLst/>
          </a:prstGeom>
        </p:spPr>
      </p:pic>
      <p:pic>
        <p:nvPicPr>
          <p:cNvPr id="11" name="그림 11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5A198006-0EC0-491D-A886-3B3440F12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477" y="1498229"/>
            <a:ext cx="2743200" cy="1839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BAA9BC-AC18-4F3E-83D8-D4B909D88E61}"/>
              </a:ext>
            </a:extLst>
          </p:cNvPr>
          <p:cNvSpPr txBox="1"/>
          <p:nvPr/>
        </p:nvSpPr>
        <p:spPr>
          <a:xfrm>
            <a:off x="8510171" y="3477678"/>
            <a:ext cx="35565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 err="1">
                <a:cs typeface="Arial"/>
              </a:rPr>
              <a:t>신세계</a:t>
            </a:r>
            <a:r>
              <a:rPr lang="en-US" sz="1600" dirty="0">
                <a:cs typeface="Arial"/>
              </a:rPr>
              <a:t> </a:t>
            </a:r>
            <a:r>
              <a:rPr lang="ko-KR" altLang="en-US" sz="1600" dirty="0">
                <a:cs typeface="Arial"/>
              </a:rPr>
              <a:t>백화점</a:t>
            </a:r>
            <a:endParaRPr lang="en-US" sz="1600" dirty="0">
              <a:cs typeface="Arial"/>
            </a:endParaRPr>
          </a:p>
        </p:txBody>
      </p:sp>
      <p:pic>
        <p:nvPicPr>
          <p:cNvPr id="13" name="그림 14">
            <a:extLst>
              <a:ext uri="{FF2B5EF4-FFF2-40B4-BE49-F238E27FC236}">
                <a16:creationId xmlns:a16="http://schemas.microsoft.com/office/drawing/2014/main" id="{DE92EA91-355A-4F8B-8D2F-F7FA5EA870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826" b="-3865"/>
          <a:stretch/>
        </p:blipFill>
        <p:spPr>
          <a:xfrm>
            <a:off x="435707" y="4191288"/>
            <a:ext cx="3124764" cy="210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95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3053994" cy="1354217"/>
              <a:chOff x="2700072" y="2021840"/>
              <a:chExt cx="4158543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930796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/>
                  </a:rPr>
                  <a:t>결론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1329602" y="2378914"/>
              <a:ext cx="9609971" cy="19082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ko-KR" altLang="en-US" sz="2000" dirty="0">
                <a:solidFill>
                  <a:schemeClr val="bg1"/>
                </a:solidFill>
                <a:cs typeface="Arial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오프라인 매장에서 최저가를 찾아 매장 위치를 표시하는 것 까지 성공했으나,</a:t>
              </a:r>
            </a:p>
            <a:p>
              <a:r>
                <a:rPr lang="ko-KR" altLang="en-US" sz="2000" dirty="0">
                  <a:solidFill>
                    <a:schemeClr val="bg1"/>
                  </a:solidFill>
                  <a:cs typeface="Arial"/>
                </a:rPr>
                <a:t>     온라인과의 비교에서 유의미한 결과를 도출할 수 없었다.</a:t>
              </a:r>
            </a:p>
            <a:p>
              <a:endParaRPr lang="ko-KR" dirty="0">
                <a:solidFill>
                  <a:schemeClr val="bg1"/>
                </a:solidFill>
                <a:cs typeface="Arial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ko-KR" sz="2000" dirty="0">
                  <a:solidFill>
                    <a:schemeClr val="bg1"/>
                  </a:solidFill>
                  <a:ea typeface="+mn-lt"/>
                  <a:cs typeface="+mn-lt"/>
                </a:rPr>
                <a:t>가격 상승률을 통해 예측하려 </a:t>
              </a:r>
              <a:r>
                <a:rPr lang="ko-KR" altLang="en-US" sz="2000" dirty="0">
                  <a:solidFill>
                    <a:schemeClr val="bg1"/>
                  </a:solidFill>
                  <a:ea typeface="+mn-lt"/>
                  <a:cs typeface="+mn-lt"/>
                </a:rPr>
                <a:t>했으나, 예상과는</a:t>
              </a:r>
              <a:r>
                <a:rPr lang="ko-KR" sz="2000" dirty="0">
                  <a:solidFill>
                    <a:schemeClr val="bg1"/>
                  </a:solidFill>
                  <a:ea typeface="+mn-lt"/>
                  <a:cs typeface="+mn-lt"/>
                </a:rPr>
                <a:t> 다르게 큰 변동률은 찾아볼 수 없었다. </a:t>
              </a:r>
              <a:endParaRPr lang="ko-KR">
                <a:solidFill>
                  <a:schemeClr val="bg1"/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255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04687" y="3708260"/>
              <a:ext cx="3695241" cy="1464507"/>
              <a:chOff x="2491431" y="2021840"/>
              <a:chExt cx="5031711" cy="199418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491431" y="2884474"/>
                <a:ext cx="5031711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목표 및 동기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동기 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825332" y="562789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cs typeface="Arial"/>
              </a:rPr>
              <a:t>최근 물가 상승률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8617027" y="3571821"/>
            <a:ext cx="319114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cs typeface="Arial"/>
              </a:rPr>
              <a:t> </a:t>
            </a:r>
            <a:r>
              <a:rPr lang="en-US" altLang="ko-KR" dirty="0" err="1">
                <a:cs typeface="Arial"/>
              </a:rPr>
              <a:t>최근</a:t>
            </a:r>
            <a:r>
              <a:rPr lang="en-US" altLang="ko-KR" dirty="0">
                <a:cs typeface="Arial"/>
              </a:rPr>
              <a:t> </a:t>
            </a:r>
            <a:r>
              <a:rPr lang="en-US" altLang="ko-KR" dirty="0" err="1">
                <a:cs typeface="Arial"/>
              </a:rPr>
              <a:t>물가</a:t>
            </a:r>
            <a:r>
              <a:rPr lang="en-US" altLang="ko-KR" dirty="0">
                <a:cs typeface="Arial"/>
              </a:rPr>
              <a:t> </a:t>
            </a:r>
            <a:r>
              <a:rPr lang="en-US" altLang="ko-KR" dirty="0" err="1">
                <a:cs typeface="Arial"/>
              </a:rPr>
              <a:t>상승률은</a:t>
            </a:r>
            <a:r>
              <a:rPr lang="en-US" altLang="ko-KR" dirty="0">
                <a:cs typeface="Arial"/>
              </a:rPr>
              <a:t> </a:t>
            </a:r>
            <a:r>
              <a:rPr lang="en-US" altLang="ko-KR" dirty="0" err="1">
                <a:cs typeface="Arial"/>
              </a:rPr>
              <a:t>계속</a:t>
            </a:r>
            <a:r>
              <a:rPr lang="en-US" altLang="ko-KR" dirty="0">
                <a:cs typeface="Arial"/>
              </a:rPr>
              <a:t> </a:t>
            </a:r>
            <a:endParaRPr lang="ko-KR" altLang="en-US" dirty="0">
              <a:cs typeface="Arial"/>
            </a:endParaRPr>
          </a:p>
          <a:p>
            <a:pPr algn="ctr"/>
            <a:r>
              <a:rPr lang="en-US" altLang="ko-KR" dirty="0" err="1">
                <a:cs typeface="Arial"/>
              </a:rPr>
              <a:t>상승하는</a:t>
            </a:r>
            <a:r>
              <a:rPr lang="en-US" altLang="ko-KR" dirty="0">
                <a:cs typeface="Arial"/>
              </a:rPr>
              <a:t> </a:t>
            </a:r>
            <a:r>
              <a:rPr lang="en-US" altLang="ko-KR" dirty="0" err="1">
                <a:cs typeface="Arial"/>
              </a:rPr>
              <a:t>추세이다</a:t>
            </a:r>
            <a:r>
              <a:rPr lang="en-US" altLang="ko-KR" dirty="0">
                <a:cs typeface="Arial"/>
              </a:rPr>
              <a:t>. </a:t>
            </a:r>
            <a:endParaRPr lang="ko-KR" altLang="en-US">
              <a:cs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5F93F774-C1B8-44A5-8839-DECE0B68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68" y="1166341"/>
            <a:ext cx="8207542" cy="44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3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동기 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256539" y="548238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247944" y="5096591"/>
            <a:ext cx="9705071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>
                <a:ea typeface="+mn-lt"/>
                <a:cs typeface="+mn-lt"/>
              </a:rPr>
              <a:t>최근 생활 물가 상승률에 비해 최저임금 상승률은 떨어지는 추세이고</a:t>
            </a:r>
            <a:r>
              <a:rPr lang="en-US" sz="1600" b="1">
                <a:ea typeface="+mn-lt"/>
                <a:cs typeface="+mn-lt"/>
              </a:rPr>
              <a:t>, </a:t>
            </a:r>
            <a:endParaRPr lang="ko-KR" altLang="en-US" sz="1600" b="1">
              <a:cs typeface="Arial"/>
            </a:endParaRPr>
          </a:p>
          <a:p>
            <a:pPr algn="ctr"/>
            <a:r>
              <a:rPr lang="ko-KR" altLang="en-US" sz="1600" b="1" err="1">
                <a:ea typeface="+mn-lt"/>
                <a:cs typeface="+mn-lt"/>
              </a:rPr>
              <a:t>빅맥지수를</a:t>
            </a:r>
            <a:r>
              <a:rPr lang="ko-KR" altLang="en-US" sz="1600" b="1">
                <a:ea typeface="+mn-lt"/>
                <a:cs typeface="+mn-lt"/>
              </a:rPr>
              <a:t> 통해 간단히 세계적 물가를 비교해본 결과</a:t>
            </a:r>
            <a:r>
              <a:rPr lang="en-US" sz="1600" b="1">
                <a:ea typeface="+mn-lt"/>
                <a:cs typeface="+mn-lt"/>
              </a:rPr>
              <a:t>, </a:t>
            </a:r>
            <a:r>
              <a:rPr lang="ko-KR" altLang="en-US" sz="1600" b="1">
                <a:ea typeface="+mn-lt"/>
                <a:cs typeface="+mn-lt"/>
              </a:rPr>
              <a:t>물가에 비해 최저임금이 낮은 수준</a:t>
            </a:r>
            <a:endParaRPr lang="en-US" sz="1600" b="1">
              <a:ea typeface="+mn-lt"/>
              <a:cs typeface="+mn-lt"/>
            </a:endParaRPr>
          </a:p>
          <a:p>
            <a:pPr algn="ctr"/>
            <a:r>
              <a:rPr lang="ko-KR" altLang="en-US" sz="1600" b="1">
                <a:ea typeface="+mn-lt"/>
                <a:cs typeface="+mn-lt"/>
              </a:rPr>
              <a:t>코로나</a:t>
            </a:r>
            <a:r>
              <a:rPr lang="en-US" sz="1600" b="1">
                <a:ea typeface="+mn-lt"/>
                <a:cs typeface="+mn-lt"/>
              </a:rPr>
              <a:t> </a:t>
            </a:r>
            <a:r>
              <a:rPr lang="ko-KR" altLang="en-US" sz="1600" b="1">
                <a:ea typeface="+mn-lt"/>
                <a:cs typeface="+mn-lt"/>
              </a:rPr>
              <a:t>여파로 인해 임금상승률에 비해 물가상승률이 더 높아질 전망이다</a:t>
            </a:r>
            <a:r>
              <a:rPr lang="en-US" sz="1600" b="1">
                <a:ea typeface="+mn-lt"/>
                <a:cs typeface="+mn-lt"/>
              </a:rPr>
              <a:t>.</a:t>
            </a:r>
          </a:p>
          <a:p>
            <a:pPr algn="ctr"/>
            <a:endParaRPr lang="ko-KR" altLang="en-US" sz="1600" b="1">
              <a:ea typeface="+mn-lt"/>
              <a:cs typeface="+mn-lt"/>
            </a:endParaRPr>
          </a:p>
          <a:p>
            <a:pPr algn="ctr"/>
            <a:r>
              <a:rPr lang="ko-KR" altLang="en-US" sz="1600" b="1">
                <a:ea typeface="+mn-lt"/>
                <a:cs typeface="+mn-lt"/>
              </a:rPr>
              <a:t>합리적인 소비를 해야 할 필요가 있다</a:t>
            </a:r>
            <a:r>
              <a:rPr lang="en-US" sz="1600" b="1">
                <a:ea typeface="+mn-lt"/>
                <a:cs typeface="+mn-lt"/>
              </a:rPr>
              <a:t>!!</a:t>
            </a:r>
            <a:endParaRPr lang="en-US"/>
          </a:p>
          <a:p>
            <a:pPr algn="just"/>
            <a:endParaRPr lang="en-US" altLang="ko-KR" sz="1200">
              <a:cs typeface="Arial"/>
            </a:endParaRPr>
          </a:p>
        </p:txBody>
      </p:sp>
      <p:pic>
        <p:nvPicPr>
          <p:cNvPr id="3" name="그림 7">
            <a:extLst>
              <a:ext uri="{FF2B5EF4-FFF2-40B4-BE49-F238E27FC236}">
                <a16:creationId xmlns:a16="http://schemas.microsoft.com/office/drawing/2014/main" id="{6B446201-13E5-4DA4-9106-9001C3BD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42" y="1212983"/>
            <a:ext cx="6102015" cy="3750245"/>
          </a:xfrm>
          <a:prstGeom prst="rect">
            <a:avLst/>
          </a:prstGeom>
        </p:spPr>
      </p:pic>
      <p:pic>
        <p:nvPicPr>
          <p:cNvPr id="8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D1D5697-35AC-4F97-ACD0-AE573AF18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48" y="1277353"/>
            <a:ext cx="4768514" cy="34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8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BBE29-B587-4A68-8BCA-66075E8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41333"/>
          <a:stretch/>
        </p:blipFill>
        <p:spPr>
          <a:xfrm>
            <a:off x="0" y="1437"/>
            <a:ext cx="6096000" cy="68551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09BACA-5AE3-4A64-BBDD-156EDFD54158}"/>
              </a:ext>
            </a:extLst>
          </p:cNvPr>
          <p:cNvGrpSpPr/>
          <p:nvPr/>
        </p:nvGrpSpPr>
        <p:grpSpPr>
          <a:xfrm>
            <a:off x="6563360" y="2570480"/>
            <a:ext cx="5628640" cy="1917466"/>
            <a:chOff x="6563360" y="2570480"/>
            <a:chExt cx="5628640" cy="19174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D007E-B55E-4A4C-AB60-583635746D64}"/>
                </a:ext>
              </a:extLst>
            </p:cNvPr>
            <p:cNvSpPr txBox="1"/>
            <p:nvPr/>
          </p:nvSpPr>
          <p:spPr>
            <a:xfrm>
              <a:off x="6586121" y="3164507"/>
              <a:ext cx="5311139" cy="13234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600" b="1" dirty="0">
                  <a:ea typeface="+mn-lt"/>
                  <a:cs typeface="+mn-lt"/>
                </a:rPr>
                <a:t>On/off</a:t>
              </a:r>
              <a:r>
                <a:rPr lang="ko-KR" altLang="en-US" sz="1600" b="1" dirty="0">
                  <a:ea typeface="+mn-lt"/>
                  <a:cs typeface="+mn-lt"/>
                </a:rPr>
                <a:t> 현재 가격 비교해서 더 </a:t>
              </a:r>
              <a:r>
                <a:rPr lang="ko-KR" altLang="en-US" sz="1600" b="1" dirty="0" err="1">
                  <a:ea typeface="+mn-lt"/>
                  <a:cs typeface="+mn-lt"/>
                </a:rPr>
                <a:t>싼쪽의</a:t>
              </a:r>
              <a:r>
                <a:rPr lang="ko-KR" altLang="en-US" sz="1600" b="1" dirty="0">
                  <a:ea typeface="+mn-lt"/>
                  <a:cs typeface="+mn-lt"/>
                </a:rPr>
                <a:t> 품목 구매</a:t>
              </a:r>
              <a:endParaRPr lang="en-US" sz="1600" b="1">
                <a:ea typeface="+mn-lt"/>
                <a:cs typeface="+mn-lt"/>
              </a:endParaRPr>
            </a:p>
            <a:p>
              <a:pPr algn="ctr"/>
              <a:endParaRPr lang="ko-KR" altLang="en-US" sz="1600" b="1" dirty="0">
                <a:ea typeface="+mn-lt"/>
                <a:cs typeface="+mn-lt"/>
              </a:endParaRPr>
            </a:p>
            <a:p>
              <a:pPr algn="ctr"/>
              <a:r>
                <a:rPr lang="ko-KR" altLang="en-US" sz="1600" b="1" dirty="0">
                  <a:ea typeface="+mn-lt"/>
                  <a:cs typeface="+mn-lt"/>
                </a:rPr>
                <a:t>브랜드별 물가 상승 비교해서 물가 상승률이 낮은 쪽 브랜드를 이용</a:t>
              </a:r>
              <a:endParaRPr lang="en-US" sz="1600" b="1">
                <a:ea typeface="+mn-lt"/>
                <a:cs typeface="+mn-lt"/>
              </a:endParaRPr>
            </a:p>
            <a:p>
              <a:pPr algn="just"/>
              <a:endParaRPr lang="en-US" altLang="ko-KR" sz="1600" b="1" dirty="0">
                <a:cs typeface="Arial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749D04-99AA-4B37-B2FE-2882DE0710C5}"/>
                </a:ext>
              </a:extLst>
            </p:cNvPr>
            <p:cNvCxnSpPr/>
            <p:nvPr/>
          </p:nvCxnSpPr>
          <p:spPr>
            <a:xfrm>
              <a:off x="6563360" y="2570480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D5BAD6-8E52-42A2-A086-9FCFBCBBCF2F}"/>
              </a:ext>
            </a:extLst>
          </p:cNvPr>
          <p:cNvSpPr txBox="1"/>
          <p:nvPr/>
        </p:nvSpPr>
        <p:spPr>
          <a:xfrm>
            <a:off x="6801583" y="1575045"/>
            <a:ext cx="4804506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3500" b="1" dirty="0">
                <a:ea typeface="+mn-lt"/>
                <a:cs typeface="+mn-lt"/>
              </a:rPr>
              <a:t>합리적인 소비를 하자!</a:t>
            </a:r>
          </a:p>
          <a:p>
            <a:pPr algn="l"/>
            <a:endParaRPr lang="ko-KR" alt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58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3755310" cy="1354217"/>
              <a:chOff x="2700072" y="2021840"/>
              <a:chExt cx="5113504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 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975837" y="2734295"/>
                <a:ext cx="3837739" cy="11315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cs typeface="Arial"/>
                  </a:rPr>
                  <a:t>진행 과정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34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167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54452"/>
            <a:ext cx="74339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latin typeface="Arial"/>
                <a:ea typeface="+mn-lt"/>
                <a:cs typeface="Arial"/>
              </a:rPr>
              <a:t>온</a:t>
            </a:r>
            <a:r>
              <a:rPr lang="en-US" sz="3600" b="1" dirty="0">
                <a:latin typeface="Arial"/>
                <a:ea typeface="+mn-lt"/>
                <a:cs typeface="Arial"/>
              </a:rPr>
              <a:t>/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오프라인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현재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가격</a:t>
            </a:r>
            <a:r>
              <a:rPr lang="en-US" sz="3600" b="1" dirty="0">
                <a:latin typeface="Arial"/>
                <a:ea typeface="+mn-lt"/>
                <a:cs typeface="Arial"/>
              </a:rPr>
              <a:t> </a:t>
            </a:r>
            <a:r>
              <a:rPr lang="ko-KR" altLang="en-US" sz="3600" b="1" dirty="0">
                <a:latin typeface="Arial"/>
                <a:ea typeface="+mn-lt"/>
                <a:cs typeface="Arial"/>
              </a:rPr>
              <a:t>비교 </a:t>
            </a:r>
            <a:endParaRPr lang="ko-KR" altLang="en-US" sz="3600" b="1" dirty="0">
              <a:ea typeface="+mn-lt"/>
              <a:cs typeface="+mn-lt"/>
            </a:endParaRPr>
          </a:p>
        </p:txBody>
      </p:sp>
      <p:pic>
        <p:nvPicPr>
          <p:cNvPr id="3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D3B65D9-59A2-4774-A14A-5E591B3C1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" t="-905" r="141" b="43891"/>
          <a:stretch/>
        </p:blipFill>
        <p:spPr>
          <a:xfrm>
            <a:off x="250091" y="3723383"/>
            <a:ext cx="8897828" cy="2632002"/>
          </a:xfrm>
          <a:prstGeom prst="rect">
            <a:avLst/>
          </a:prstGeom>
        </p:spPr>
      </p:pic>
      <p:pic>
        <p:nvPicPr>
          <p:cNvPr id="2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177A77A-31C6-4289-9989-F9A42E79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7" y="1029614"/>
            <a:ext cx="8985736" cy="25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38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revision>685</cp:revision>
  <dcterms:created xsi:type="dcterms:W3CDTF">2019-12-23T00:32:35Z</dcterms:created>
  <dcterms:modified xsi:type="dcterms:W3CDTF">2022-02-18T07:45:19Z</dcterms:modified>
</cp:coreProperties>
</file>